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윤고딕" charset="1" panose="020B0503000000000000"/>
      <p:regular r:id="rId31"/>
    </p:embeddedFont>
    <p:embeddedFont>
      <p:font typeface="Garet Light" charset="1" panose="00000000000000000000"/>
      <p:regular r:id="rId32"/>
    </p:embeddedFont>
    <p:embeddedFont>
      <p:font typeface="Beautifully Delicious Script" charset="1" panose="00000500000000000000"/>
      <p:regular r:id="rId33"/>
    </p:embeddedFont>
    <p:embeddedFont>
      <p:font typeface="윤고딕 Bold" charset="1" panose="020B0803000000000000"/>
      <p:regular r:id="rId34"/>
    </p:embeddedFont>
    <p:embeddedFont>
      <p:font typeface="윤고딕 Light" charset="1" panose="020B0503000000000000"/>
      <p:regular r:id="rId35"/>
    </p:embeddedFont>
    <p:embeddedFont>
      <p:font typeface="RoxboroughCF" charset="1" panose="00000500000000000000"/>
      <p:regular r:id="rId3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embeddings/oleObject2.bin" Type="http://schemas.openxmlformats.org/officeDocument/2006/relationships/oleObjec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embeddings/oleObject3.bin" Type="http://schemas.openxmlformats.org/officeDocument/2006/relationships/oleObjec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embeddings/oleObject4.bin" Type="http://schemas.openxmlformats.org/officeDocument/2006/relationships/oleObjec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embeddings/oleObject5.bin" Type="http://schemas.openxmlformats.org/officeDocument/2006/relationships/oleObjec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embeddings/oleObject6.bin" Type="http://schemas.openxmlformats.org/officeDocument/2006/relationships/oleObjec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8606086" y="5258619"/>
            <a:ext cx="5297669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4팀- 요구분석 발표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4007948" y="3382908"/>
            <a:ext cx="10272104" cy="1532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23"/>
              </a:lnSpc>
            </a:pPr>
            <a:r>
              <a:rPr lang="en-US" sz="10368" spc="-103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종합설계프로젝트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63494" y="6086206"/>
            <a:ext cx="1840260" cy="448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599" strike="noStrike" u="none">
                <a:solidFill>
                  <a:srgbClr val="191919"/>
                </a:solidFill>
                <a:latin typeface="Garet Light"/>
                <a:ea typeface="Garet Light"/>
                <a:cs typeface="Garet Light"/>
                <a:sym typeface="Garet Light"/>
              </a:rPr>
              <a:t>2025.9.22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404256" y="7639416"/>
            <a:ext cx="7051080" cy="1001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5"/>
              </a:lnSpc>
            </a:pPr>
            <a:r>
              <a:rPr lang="en-US" sz="2385" spc="-10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과제명 :  AI 에이전트와 MCP를 활용한 지능형 앱 개발 연구 </a:t>
            </a:r>
          </a:p>
          <a:p>
            <a:pPr algn="just">
              <a:lnSpc>
                <a:spcPts val="4055"/>
              </a:lnSpc>
              <a:spcBef>
                <a:spcPct val="0"/>
              </a:spcBef>
            </a:pPr>
            <a:r>
              <a:rPr lang="en-US" sz="2385" spc="-10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참여기업 : Microsoft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982560" y="2223500"/>
            <a:ext cx="14322881" cy="6409489"/>
          </a:xfrm>
          <a:custGeom>
            <a:avLst/>
            <a:gdLst/>
            <a:ahLst/>
            <a:cxnLst/>
            <a:rect r="r" b="b" t="t" l="l"/>
            <a:pathLst>
              <a:path h="6409489" w="14322881">
                <a:moveTo>
                  <a:pt x="0" y="0"/>
                </a:moveTo>
                <a:lnTo>
                  <a:pt x="14322880" y="0"/>
                </a:lnTo>
                <a:lnTo>
                  <a:pt x="14322880" y="6409489"/>
                </a:lnTo>
                <a:lnTo>
                  <a:pt x="0" y="64094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96034" y="1085644"/>
            <a:ext cx="540700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OpenAPI to SDK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1123950" y="1919948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71364" y="2877652"/>
            <a:ext cx="14945272" cy="5992433"/>
          </a:xfrm>
          <a:custGeom>
            <a:avLst/>
            <a:gdLst/>
            <a:ahLst/>
            <a:cxnLst/>
            <a:rect r="r" b="b" t="t" l="l"/>
            <a:pathLst>
              <a:path h="5992433" w="14945272">
                <a:moveTo>
                  <a:pt x="0" y="0"/>
                </a:moveTo>
                <a:lnTo>
                  <a:pt x="14945272" y="0"/>
                </a:lnTo>
                <a:lnTo>
                  <a:pt x="14945272" y="5992433"/>
                </a:lnTo>
                <a:lnTo>
                  <a:pt x="0" y="59924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96034" y="1085644"/>
            <a:ext cx="540700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OneDrive download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1123950" y="2181747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4536285" y="2060984"/>
            <a:ext cx="9215430" cy="7625768"/>
          </a:xfrm>
          <a:custGeom>
            <a:avLst/>
            <a:gdLst/>
            <a:ahLst/>
            <a:cxnLst/>
            <a:rect r="r" b="b" t="t" l="l"/>
            <a:pathLst>
              <a:path h="7625768" w="9215430">
                <a:moveTo>
                  <a:pt x="0" y="0"/>
                </a:moveTo>
                <a:lnTo>
                  <a:pt x="9215430" y="0"/>
                </a:lnTo>
                <a:lnTo>
                  <a:pt x="9215430" y="7625769"/>
                </a:lnTo>
                <a:lnTo>
                  <a:pt x="0" y="7625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96034" y="1085644"/>
            <a:ext cx="540700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PPT Translator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723247" y="1738973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289317" y="3160949"/>
            <a:ext cx="15709367" cy="5425839"/>
          </a:xfrm>
          <a:custGeom>
            <a:avLst/>
            <a:gdLst/>
            <a:ahLst/>
            <a:cxnLst/>
            <a:rect r="r" b="b" t="t" l="l"/>
            <a:pathLst>
              <a:path h="5425839" w="15709367">
                <a:moveTo>
                  <a:pt x="0" y="0"/>
                </a:moveTo>
                <a:lnTo>
                  <a:pt x="15709366" y="0"/>
                </a:lnTo>
                <a:lnTo>
                  <a:pt x="15709366" y="5425839"/>
                </a:lnTo>
                <a:lnTo>
                  <a:pt x="0" y="5425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96034" y="1085644"/>
            <a:ext cx="540700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PPT Font Fix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1028700" y="2241187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44978"/>
            <a:ext cx="6869633" cy="102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진행 상황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415626" y="1909677"/>
          <a:ext cx="17553528" cy="7437256"/>
        </p:xfrm>
        <a:graphic>
          <a:graphicData uri="http://schemas.openxmlformats.org/presentationml/2006/ole">
            <p:oleObj imgW="21056600" imgH="109347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367236" y="933450"/>
            <a:ext cx="3059500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간트 차트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764881" y="1795145"/>
            <a:ext cx="3747081" cy="6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수행 목표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764881" y="2781184"/>
            <a:ext cx="4083194" cy="1904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수행 배경 및 목표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전체 시스템 구조도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문제 정의 및 성능 지표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088064" y="2685134"/>
            <a:ext cx="4075017" cy="1904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간트 차트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진행 상황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회의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24065" y="6335669"/>
            <a:ext cx="2416440" cy="1256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이슈사항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해결방안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764881" y="6392497"/>
            <a:ext cx="4083194" cy="12564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  <a:p>
            <a:pPr algn="l">
              <a:lnSpc>
                <a:spcPts val="5140"/>
              </a:lnSpc>
            </a:pPr>
            <a:r>
              <a:rPr lang="en-US" sz="3023" spc="-13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764881" y="5344935"/>
            <a:ext cx="4776648" cy="6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시스템 요구분석 및 정의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088064" y="1795145"/>
            <a:ext cx="3052600" cy="6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진행 상황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088064" y="5288107"/>
            <a:ext cx="4492944" cy="6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이슈사항 및 해결 방안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088064" y="8172404"/>
            <a:ext cx="3052600" cy="68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56"/>
              </a:lnSpc>
              <a:spcBef>
                <a:spcPct val="0"/>
              </a:spcBef>
            </a:pPr>
            <a:r>
              <a:rPr lang="en-US" sz="3968" spc="-182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Q&amp;A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036707" y="1193911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1.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036707" y="4733269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2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12099" y="1193911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3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412099" y="4678840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4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12099" y="7614677"/>
            <a:ext cx="886159" cy="16436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3481"/>
              </a:lnSpc>
              <a:spcBef>
                <a:spcPct val="0"/>
              </a:spcBef>
            </a:pPr>
            <a:r>
              <a:rPr lang="en-US" sz="9629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5</a:t>
            </a:r>
            <a:r>
              <a:rPr lang="en-US" sz="9629" strike="noStrike" u="none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123950" y="934598"/>
            <a:ext cx="2186274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 차</a:t>
            </a:r>
          </a:p>
        </p:txBody>
      </p:sp>
      <p:sp>
        <p:nvSpPr>
          <p:cNvPr name="AutoShape 20" id="20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0015838" y="1738973"/>
            <a:ext cx="6464869" cy="4226408"/>
          </a:xfrm>
          <a:custGeom>
            <a:avLst/>
            <a:gdLst/>
            <a:ahLst/>
            <a:cxnLst/>
            <a:rect r="r" b="b" t="t" l="l"/>
            <a:pathLst>
              <a:path h="4226408" w="6464869">
                <a:moveTo>
                  <a:pt x="0" y="0"/>
                </a:moveTo>
                <a:lnTo>
                  <a:pt x="6464869" y="0"/>
                </a:lnTo>
                <a:lnTo>
                  <a:pt x="6464869" y="4226409"/>
                </a:lnTo>
                <a:lnTo>
                  <a:pt x="0" y="42264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진행 상황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62600" y="3218278"/>
            <a:ext cx="8013407" cy="247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개개인 개발 예정 MCP 서버에 대한 기능 분석 및 개발 방향성 설정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github에 개발 단계 분리 및 개발 방향성에 대한 이슈 작성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462600" y="2140016"/>
            <a:ext cx="5407000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서버 개발 방향성 설정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2600" y="6520079"/>
            <a:ext cx="13086030" cy="247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기존에 개발 완료된 MCP 서버의 구조에 맞추어 개발 예정이기 때문에 기존 서버 코드 분석이 필수적임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기존 샘플 각 디렉토리에 해당하는 기능 분석 후 이에 맞는 개발 예정 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      각 서버 디렉토리 설정</a:t>
            </a: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1462600" y="5604608"/>
            <a:ext cx="363490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기존 코드 분석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135033" y="2044933"/>
            <a:ext cx="6953306" cy="6197134"/>
          </a:xfrm>
          <a:custGeom>
            <a:avLst/>
            <a:gdLst/>
            <a:ahLst/>
            <a:cxnLst/>
            <a:rect r="r" b="b" t="t" l="l"/>
            <a:pathLst>
              <a:path h="6197134" w="6953306">
                <a:moveTo>
                  <a:pt x="0" y="0"/>
                </a:moveTo>
                <a:lnTo>
                  <a:pt x="6953305" y="0"/>
                </a:lnTo>
                <a:lnTo>
                  <a:pt x="6953305" y="6197134"/>
                </a:lnTo>
                <a:lnTo>
                  <a:pt x="0" y="61971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144000" y="2044933"/>
            <a:ext cx="7674819" cy="6197134"/>
          </a:xfrm>
          <a:custGeom>
            <a:avLst/>
            <a:gdLst/>
            <a:ahLst/>
            <a:cxnLst/>
            <a:rect r="r" b="b" t="t" l="l"/>
            <a:pathLst>
              <a:path h="6197134" w="7674819">
                <a:moveTo>
                  <a:pt x="0" y="0"/>
                </a:moveTo>
                <a:lnTo>
                  <a:pt x="7674819" y="0"/>
                </a:lnTo>
                <a:lnTo>
                  <a:pt x="7674819" y="6197134"/>
                </a:lnTo>
                <a:lnTo>
                  <a:pt x="0" y="6197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-449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회의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56149" y="8925560"/>
            <a:ext cx="2299990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2025-09-09 오후 11시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61512" y="8925560"/>
            <a:ext cx="2210495" cy="332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191919"/>
                </a:solidFill>
                <a:latin typeface="RoxboroughCF"/>
                <a:ea typeface="RoxboroughCF"/>
                <a:cs typeface="RoxboroughCF"/>
                <a:sym typeface="RoxboroughCF"/>
              </a:rPr>
              <a:t>2025-09-16 오후 11시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095095" y="4170315"/>
            <a:ext cx="8097811" cy="1965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이슈사항 및 해결 방안</a:t>
            </a:r>
          </a:p>
          <a:p>
            <a:pPr algn="ctr">
              <a:lnSpc>
                <a:spcPts val="7492"/>
              </a:lnSpc>
            </a:pP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90868" y="9717040"/>
            <a:ext cx="18869735" cy="120011"/>
            <a:chOff x="0" y="0"/>
            <a:chExt cx="4969807" cy="316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378146" y="781050"/>
            <a:ext cx="3881154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</a:pPr>
            <a:r>
              <a:rPr lang="en-US" sz="2599" spc="-8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이슈사항 및 해결 방안</a:t>
            </a:r>
          </a:p>
          <a:p>
            <a:pPr algn="r">
              <a:lnSpc>
                <a:spcPts val="363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531493" y="2896043"/>
            <a:ext cx="11846653" cy="478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상황 : MCP 서버 개발 계획에 대한 issue 각자 생성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멘토님의 피드백 : 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1. MCP 서버는 어플리케이션과 다름. </a:t>
            </a: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현재 계획은 어플리케이션과 가깝기 때문에 MCP 서버에 대한 충분한 이해 필요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2. 빠른 개발 시작보다 MCP 서버 개발 계획에 대한 방향을 정확히 설정하는 것에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많은 시간을 쓸 것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3950" y="934598"/>
            <a:ext cx="239802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이슈 사항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3378146" y="781050"/>
            <a:ext cx="3881154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639"/>
              </a:lnSpc>
            </a:pPr>
            <a:r>
              <a:rPr lang="en-US" sz="2599" spc="-8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이슈사항 및 해결 방안</a:t>
            </a:r>
          </a:p>
          <a:p>
            <a:pPr algn="r">
              <a:lnSpc>
                <a:spcPts val="3639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268144" y="2773680"/>
            <a:ext cx="10465242" cy="3322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레포지토리의 기존 MCP 서버 sample 실행 및 코드 분석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ModelContextProtocol 공식 사이트 Research</a:t>
            </a:r>
          </a:p>
          <a:p>
            <a:pPr algn="l">
              <a:lnSpc>
                <a:spcPts val="3779"/>
              </a:lnSpc>
            </a:pPr>
          </a:p>
          <a:p>
            <a:pPr algn="l">
              <a:lnSpc>
                <a:spcPts val="3779"/>
              </a:lnSpc>
            </a:pPr>
          </a:p>
          <a:p>
            <a:pPr algn="l" marL="582927" indent="-291463" lvl="1">
              <a:lnSpc>
                <a:spcPts val="3779"/>
              </a:lnSpc>
              <a:buFont typeface="Arial"/>
              <a:buChar char="•"/>
            </a:pPr>
            <a:r>
              <a:rPr lang="en-US" sz="26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이외의 MCP 서버들도 실행 &amp; 결과 분석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23950" y="934598"/>
            <a:ext cx="239802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해결 방안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44978"/>
            <a:ext cx="6869633" cy="1016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질의 응답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-290868" y="9717040"/>
            <a:ext cx="18869735" cy="120011"/>
            <a:chOff x="0" y="0"/>
            <a:chExt cx="4969807" cy="3160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-290868" y="9425579"/>
            <a:ext cx="18869735" cy="120011"/>
            <a:chOff x="0" y="0"/>
            <a:chExt cx="4969807" cy="3160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-290868" y="9134117"/>
            <a:ext cx="18869735" cy="120011"/>
            <a:chOff x="0" y="0"/>
            <a:chExt cx="4969807" cy="3160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-290868" y="8842656"/>
            <a:ext cx="18869735" cy="120011"/>
            <a:chOff x="0" y="0"/>
            <a:chExt cx="4969807" cy="31608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-126220">
            <a:off x="6866326" y="2078447"/>
            <a:ext cx="4544160" cy="2696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050"/>
              </a:lnSpc>
              <a:spcBef>
                <a:spcPct val="0"/>
              </a:spcBef>
            </a:pPr>
            <a:r>
              <a:rPr lang="en-US" sz="15750">
                <a:solidFill>
                  <a:srgbClr val="191919"/>
                </a:solidFill>
                <a:latin typeface="Beautifully Delicious Script"/>
                <a:ea typeface="Beautifully Delicious Script"/>
                <a:cs typeface="Beautifully Delicious Script"/>
                <a:sym typeface="Beautifully Delicious Script"/>
              </a:rPr>
              <a:t>Q&amp;A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641803"/>
            <a:ext cx="6869633" cy="102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수행 목표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23950" y="934598"/>
            <a:ext cx="4368612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수행 배경 및 목표</a:t>
            </a:r>
          </a:p>
        </p:txBody>
      </p:sp>
      <p:sp>
        <p:nvSpPr>
          <p:cNvPr name="AutoShape 6" id="6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62600" y="3586457"/>
            <a:ext cx="11785673" cy="148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AI 에이전트 활용한 지능형 앱 개발에 대한 수요가 높아짐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AI</a:t>
            </a: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에이전트의 자율성 제고를 위한 MCP 서버 개발에 대한 수요가 높아짐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62600" y="2670120"/>
            <a:ext cx="363490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수행 배경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2600" y="6192933"/>
            <a:ext cx="14785844" cy="247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Awesome Azd:Azure 배포 템플릿 검색 자동화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OpenAPI to SDK:Kiota 통합으로 OpenAPI 문서에서 SDK 자동 생성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OneDrive Download:OneDrive/OneDrive for Business 링크에서 원본 파일 자동 다운로드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PPT Translator:.pptx 파일 내 문장 다국어로 번역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PPT Font Fix:.pptx 파일 내 사용/미사용/불일치 상태의 폰트를 교정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2600" y="5277462"/>
            <a:ext cx="363490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목표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379406" y="2071652"/>
            <a:ext cx="17529187" cy="7603285"/>
          </a:xfrm>
          <a:custGeom>
            <a:avLst/>
            <a:gdLst/>
            <a:ahLst/>
            <a:cxnLst/>
            <a:rect r="r" b="b" t="t" l="l"/>
            <a:pathLst>
              <a:path h="7603285" w="17529187">
                <a:moveTo>
                  <a:pt x="0" y="0"/>
                </a:moveTo>
                <a:lnTo>
                  <a:pt x="17529188" y="0"/>
                </a:lnTo>
                <a:lnTo>
                  <a:pt x="17529188" y="7603285"/>
                </a:lnTo>
                <a:lnTo>
                  <a:pt x="0" y="76032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211319" y="933450"/>
            <a:ext cx="4761433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전체 시스템 구조도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123950" y="934598"/>
            <a:ext cx="5830779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문제 정의 및 성능 지표</a:t>
            </a:r>
          </a:p>
        </p:txBody>
      </p:sp>
      <p:sp>
        <p:nvSpPr>
          <p:cNvPr name="AutoShape 6" id="6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462600" y="3748382"/>
            <a:ext cx="14707579" cy="1481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LLM은 직접적인 파일 접근이나 실시간 서비스 처리에 한계가 있음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이런 LLM의 한계를 극복하기 위해 MCP 서버가 필요함</a:t>
            </a:r>
          </a:p>
          <a:p>
            <a:pPr algn="l">
              <a:lnSpc>
                <a:spcPts val="3919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462600" y="2670120"/>
            <a:ext cx="363490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문제 정의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462600" y="6110425"/>
            <a:ext cx="11785673" cy="24911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MCP 서버 = LLM이 처리할 수 있도록 소스를 제공하는 역할</a:t>
            </a:r>
          </a:p>
          <a:p>
            <a:pPr algn="l"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소스로부터의 처리 성능</a:t>
            </a: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= LLM의 성능에 좌우됨.</a:t>
            </a:r>
          </a:p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191919"/>
                </a:solidFill>
                <a:latin typeface="윤고딕 Light"/>
                <a:ea typeface="윤고딕 Light"/>
                <a:cs typeface="윤고딕 Light"/>
                <a:sym typeface="윤고딕 Light"/>
              </a:rPr>
              <a:t>      → 올바른 기능 수행이 곧 지표</a:t>
            </a:r>
          </a:p>
          <a:p>
            <a:pPr algn="l">
              <a:lnSpc>
                <a:spcPts val="3919"/>
              </a:lnSpc>
            </a:pPr>
          </a:p>
          <a:p>
            <a:pPr algn="l">
              <a:lnSpc>
                <a:spcPts val="391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462600" y="5194954"/>
            <a:ext cx="3634907" cy="688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성능 지표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709183" y="4141740"/>
            <a:ext cx="6869633" cy="2022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2"/>
              </a:lnSpc>
            </a:pPr>
            <a:r>
              <a:rPr lang="en-US" sz="6514" spc="-214">
                <a:solidFill>
                  <a:srgbClr val="191919"/>
                </a:solidFill>
                <a:latin typeface="윤고딕 Bold"/>
                <a:ea typeface="윤고딕 Bold"/>
                <a:cs typeface="윤고딕 Bold"/>
                <a:sym typeface="윤고딕 Bold"/>
              </a:rPr>
              <a:t>시스템 요구분석 및 정의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3276389" y="1919948"/>
            <a:ext cx="10340774" cy="7858988"/>
          </a:xfrm>
          <a:custGeom>
            <a:avLst/>
            <a:gdLst/>
            <a:ahLst/>
            <a:cxnLst/>
            <a:rect r="r" b="b" t="t" l="l"/>
            <a:pathLst>
              <a:path h="7858988" w="10340774">
                <a:moveTo>
                  <a:pt x="0" y="0"/>
                </a:moveTo>
                <a:lnTo>
                  <a:pt x="10340774" y="0"/>
                </a:lnTo>
                <a:lnTo>
                  <a:pt x="10340774" y="7858989"/>
                </a:lnTo>
                <a:lnTo>
                  <a:pt x="0" y="78589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다이어그램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996034" y="1085644"/>
            <a:ext cx="5407000" cy="530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40"/>
              </a:lnSpc>
              <a:spcBef>
                <a:spcPct val="0"/>
              </a:spcBef>
            </a:pPr>
            <a:r>
              <a:rPr lang="en-US" sz="3100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awesome-azd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90868" y="10008764"/>
            <a:ext cx="18869735" cy="120011"/>
            <a:chOff x="0" y="0"/>
            <a:chExt cx="4969807" cy="316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969807" cy="31608"/>
            </a:xfrm>
            <a:custGeom>
              <a:avLst/>
              <a:gdLst/>
              <a:ahLst/>
              <a:cxnLst/>
              <a:rect r="r" b="b" t="t" l="l"/>
              <a:pathLst>
                <a:path h="31608" w="4969807">
                  <a:moveTo>
                    <a:pt x="0" y="0"/>
                  </a:moveTo>
                  <a:lnTo>
                    <a:pt x="4969807" y="0"/>
                  </a:lnTo>
                  <a:lnTo>
                    <a:pt x="4969807" y="31608"/>
                  </a:lnTo>
                  <a:lnTo>
                    <a:pt x="0" y="31608"/>
                  </a:lnTo>
                  <a:close/>
                </a:path>
              </a:pathLst>
            </a:custGeom>
            <a:solidFill>
              <a:srgbClr val="191919"/>
            </a:solidFill>
            <a:ln w="19050" cap="sq">
              <a:solidFill>
                <a:srgbClr val="191919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969807" cy="792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AutoShape 5" id="5"/>
          <p:cNvSpPr/>
          <p:nvPr/>
        </p:nvSpPr>
        <p:spPr>
          <a:xfrm>
            <a:off x="0" y="828675"/>
            <a:ext cx="3276389" cy="0"/>
          </a:xfrm>
          <a:prstGeom prst="line">
            <a:avLst/>
          </a:prstGeom>
          <a:ln cap="flat" w="38100">
            <a:solidFill>
              <a:srgbClr val="191919"/>
            </a:solidFill>
            <a:prstDash val="solid"/>
            <a:headEnd type="none" len="sm" w="sm"/>
            <a:tailEnd type="none" len="sm" w="sm"/>
          </a:ln>
        </p:spPr>
      </p:sp>
      <p:graphicFrame>
        <p:nvGraphicFramePr>
          <p:cNvPr name="Object 6" id="6"/>
          <p:cNvGraphicFramePr/>
          <p:nvPr/>
        </p:nvGraphicFramePr>
        <p:xfrm>
          <a:off x="1123950" y="2556992"/>
          <a:ext cx="7586157" cy="4274588"/>
        </p:xfrm>
        <a:graphic>
          <a:graphicData uri="http://schemas.openxmlformats.org/presentationml/2006/ole">
            <p:oleObj imgW="9105900" imgH="57912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123950" y="934598"/>
            <a:ext cx="6964388" cy="80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9"/>
              </a:lnSpc>
              <a:spcBef>
                <a:spcPct val="0"/>
              </a:spcBef>
            </a:pPr>
            <a:r>
              <a:rPr lang="en-US" sz="4706" spc="-65">
                <a:solidFill>
                  <a:srgbClr val="191919"/>
                </a:solidFill>
                <a:latin typeface="윤고딕"/>
                <a:ea typeface="윤고딕"/>
                <a:cs typeface="윤고딕"/>
                <a:sym typeface="윤고딕"/>
              </a:rPr>
              <a:t>유스케이스 명세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DAGzglR9ofs</dc:identifier>
  <dcterms:modified xsi:type="dcterms:W3CDTF">2011-08-01T06:04:30Z</dcterms:modified>
  <cp:revision>1</cp:revision>
  <dc:title>종프4팀_1차 중간 발표</dc:title>
</cp:coreProperties>
</file>

<file path=docProps/thumbnail.jpeg>
</file>